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veat" panose="020B0604020202020204" charset="0"/>
      <p:regular r:id="rId28"/>
      <p:bold r:id="rId29"/>
    </p:embeddedFont>
    <p:embeddedFont>
      <p:font typeface="Lobster" panose="020B0604020202020204" charset="0"/>
      <p:regular r:id="rId30"/>
    </p:embeddedFont>
    <p:embeddedFont>
      <p:font typeface="Lora" pitchFamily="2" charset="0"/>
      <p:regular r:id="rId31"/>
      <p:bold r:id="rId32"/>
      <p:italic r:id="rId33"/>
      <p:boldItalic r:id="rId34"/>
    </p:embeddedFont>
    <p:embeddedFont>
      <p:font typeface="Nunito" pitchFamily="2" charset="0"/>
      <p:regular r:id="rId35"/>
      <p:bold r:id="rId36"/>
      <p:italic r:id="rId37"/>
      <p:boldItalic r:id="rId38"/>
    </p:embeddedFont>
    <p:embeddedFont>
      <p:font typeface="Pacifico" panose="020B0604020202020204" charset="0"/>
      <p:regular r:id="rId39"/>
    </p:embeddedFont>
    <p:embeddedFont>
      <p:font typeface="Raleway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56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8.fntdata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bdd883a6c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bdd883a6c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bdd883a6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bdd883a6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bd3cafb5b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bd3cafb5b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bdd883a6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bdd883a6c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bdd883a6c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bdd883a6c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bdd883a6c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bdd883a6c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bdd883a6c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bdd883a6c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bee01f0d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bee01f0d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bee01f0d3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bee01f0d3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bee01f0d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bee01f0d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bd3cafb5b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bd3cafb5b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bdd883a6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bdd883a6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bd3cafb5b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bd3cafb5b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bd3cafb5b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bd3cafb5b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bdd883a6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bdd883a6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bdd883a6c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bdd883a6c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bdd883a6c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bdd883a6c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bdd883a6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bdd883a6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bdd883a6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bdd883a6c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bdd883a6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bdd883a6c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19" name="Google Shape;19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1" name="Google Shape;31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34" name="Google Shape;34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452675" y="983175"/>
            <a:ext cx="6822300" cy="14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1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Next Generation Payment</a:t>
            </a:r>
            <a:endParaRPr sz="5000" b="1" i="1">
              <a:solidFill>
                <a:srgbClr val="20124D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130025" y="2973350"/>
            <a:ext cx="71448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BY :     Rishabh Singhal</a:t>
            </a:r>
            <a:endParaRPr sz="30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/>
              <a:t>Arpit Raj  </a:t>
            </a:r>
            <a:endParaRPr sz="3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211050" y="216100"/>
            <a:ext cx="8706000" cy="4731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358625" y="602050"/>
            <a:ext cx="2476872" cy="1853550"/>
          </a:xfrm>
          <a:prstGeom prst="flowChartMultidocumen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0000FF"/>
                </a:solidFill>
                <a:latin typeface="Raleway"/>
                <a:ea typeface="Raleway"/>
                <a:cs typeface="Raleway"/>
                <a:sym typeface="Raleway"/>
              </a:rPr>
              <a:t>Step3 </a:t>
            </a:r>
            <a:r>
              <a:rPr lang="en" sz="1500" b="1">
                <a:solidFill>
                  <a:srgbClr val="0000FF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" sz="1500" b="1">
                <a:solidFill>
                  <a:srgbClr val="4C1130"/>
                </a:solidFill>
                <a:latin typeface="Raleway"/>
                <a:ea typeface="Raleway"/>
                <a:cs typeface="Raleway"/>
                <a:sym typeface="Raleway"/>
              </a:rPr>
              <a:t> Enter OTP received on your registered mobile number</a:t>
            </a:r>
            <a:endParaRPr sz="1500" b="1">
              <a:solidFill>
                <a:srgbClr val="4C113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2" name="Google Shape;212;p22"/>
          <p:cNvPicPr preferRelativeResize="0"/>
          <p:nvPr/>
        </p:nvPicPr>
        <p:blipFill rotWithShape="1">
          <a:blip r:embed="rId3">
            <a:alphaModFix/>
          </a:blip>
          <a:srcRect l="2254" t="2331" r="39190" b="6949"/>
          <a:stretch/>
        </p:blipFill>
        <p:spPr>
          <a:xfrm>
            <a:off x="3404650" y="216100"/>
            <a:ext cx="2887950" cy="24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2"/>
          <p:cNvPicPr preferRelativeResize="0"/>
          <p:nvPr/>
        </p:nvPicPr>
        <p:blipFill rotWithShape="1">
          <a:blip r:embed="rId4">
            <a:alphaModFix/>
          </a:blip>
          <a:srcRect l="1226" t="4086" r="42782" b="3865"/>
          <a:stretch/>
        </p:blipFill>
        <p:spPr>
          <a:xfrm>
            <a:off x="5027825" y="2820300"/>
            <a:ext cx="3467700" cy="212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214" name="Google Shape;214;p22"/>
          <p:cNvSpPr/>
          <p:nvPr/>
        </p:nvSpPr>
        <p:spPr>
          <a:xfrm>
            <a:off x="2846050" y="1117050"/>
            <a:ext cx="548100" cy="17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20124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3330875" y="2773275"/>
            <a:ext cx="1627500" cy="112770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F1C232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725" y="2721974"/>
            <a:ext cx="2676000" cy="2225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3"/>
          <p:cNvSpPr/>
          <p:nvPr/>
        </p:nvSpPr>
        <p:spPr>
          <a:xfrm>
            <a:off x="7926275" y="4355275"/>
            <a:ext cx="801000" cy="516600"/>
          </a:xfrm>
          <a:prstGeom prst="smileyFace">
            <a:avLst>
              <a:gd name="adj" fmla="val 4653"/>
            </a:avLst>
          </a:prstGeom>
          <a:solidFill>
            <a:srgbClr val="F1C232"/>
          </a:solidFill>
          <a:ln w="28575" cap="flat" cmpd="sng">
            <a:solidFill>
              <a:srgbClr val="1C45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accent4"/>
              </a:highlight>
            </a:endParaRPr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100" y="717250"/>
            <a:ext cx="6911426" cy="279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Payment processing: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28" name="Google Shape;228;p24"/>
          <p:cNvSpPr/>
          <p:nvPr/>
        </p:nvSpPr>
        <p:spPr>
          <a:xfrm rot="-4574983">
            <a:off x="827480" y="885812"/>
            <a:ext cx="2303414" cy="2773454"/>
          </a:xfrm>
          <a:prstGeom prst="cloudCallout">
            <a:avLst>
              <a:gd name="adj1" fmla="val -4432"/>
              <a:gd name="adj2" fmla="val 29729"/>
            </a:avLst>
          </a:prstGeom>
          <a:solidFill>
            <a:srgbClr val="CC99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4"/>
          <p:cNvSpPr/>
          <p:nvPr/>
        </p:nvSpPr>
        <p:spPr>
          <a:xfrm rot="1006618">
            <a:off x="4456017" y="296062"/>
            <a:ext cx="3960893" cy="2519526"/>
          </a:xfrm>
          <a:prstGeom prst="cloudCallout">
            <a:avLst>
              <a:gd name="adj1" fmla="val 641"/>
              <a:gd name="adj2" fmla="val 27153"/>
            </a:avLst>
          </a:prstGeom>
          <a:solidFill>
            <a:srgbClr val="CC9900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08400" y="3127325"/>
            <a:ext cx="1727200" cy="172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4"/>
          <p:cNvSpPr txBox="1"/>
          <p:nvPr/>
        </p:nvSpPr>
        <p:spPr>
          <a:xfrm>
            <a:off x="1085875" y="1814275"/>
            <a:ext cx="15177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I know how to use this </a:t>
            </a:r>
            <a:endParaRPr sz="2600" b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5247350" y="895825"/>
            <a:ext cx="2088600" cy="10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980000"/>
                </a:solidFill>
                <a:latin typeface="Caveat"/>
                <a:ea typeface="Caveat"/>
                <a:cs typeface="Caveat"/>
                <a:sym typeface="Caveat"/>
              </a:rPr>
              <a:t>But how do I register for this site</a:t>
            </a:r>
            <a:endParaRPr sz="2600" b="1">
              <a:solidFill>
                <a:srgbClr val="98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0050" y="212075"/>
            <a:ext cx="5027575" cy="4721899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38" name="Google Shape;238;p25"/>
          <p:cNvSpPr/>
          <p:nvPr/>
        </p:nvSpPr>
        <p:spPr>
          <a:xfrm>
            <a:off x="200525" y="211925"/>
            <a:ext cx="3783900" cy="47220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5"/>
          <p:cNvSpPr/>
          <p:nvPr/>
        </p:nvSpPr>
        <p:spPr>
          <a:xfrm>
            <a:off x="411325" y="359650"/>
            <a:ext cx="2740500" cy="948600"/>
          </a:xfrm>
          <a:prstGeom prst="wedgeRectCallout">
            <a:avLst>
              <a:gd name="adj1" fmla="val -27309"/>
              <a:gd name="adj2" fmla="val 79999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>
                <a:latin typeface="Raleway"/>
                <a:ea typeface="Raleway"/>
                <a:cs typeface="Raleway"/>
                <a:sym typeface="Raleway"/>
              </a:rPr>
              <a:t>Steps to Register on a One-Click Account</a:t>
            </a:r>
            <a:endParaRPr sz="2000" b="1" i="1"/>
          </a:p>
        </p:txBody>
      </p:sp>
      <p:sp>
        <p:nvSpPr>
          <p:cNvPr id="240" name="Google Shape;240;p25"/>
          <p:cNvSpPr/>
          <p:nvPr/>
        </p:nvSpPr>
        <p:spPr>
          <a:xfrm>
            <a:off x="295400" y="1645513"/>
            <a:ext cx="2740500" cy="1254300"/>
          </a:xfrm>
          <a:prstGeom prst="wedgeEllipseCallout">
            <a:avLst>
              <a:gd name="adj1" fmla="val -10003"/>
              <a:gd name="adj2" fmla="val 73526"/>
            </a:avLst>
          </a:prstGeom>
          <a:solidFill>
            <a:srgbClr val="999999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aleway"/>
                <a:ea typeface="Raleway"/>
                <a:cs typeface="Raleway"/>
                <a:sym typeface="Raleway"/>
              </a:rPr>
              <a:t>Open the  website. Click on register for a one-click account.</a:t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411325" y="3237100"/>
            <a:ext cx="2856300" cy="1433400"/>
          </a:xfrm>
          <a:prstGeom prst="wedgeEllipseCallout">
            <a:avLst>
              <a:gd name="adj1" fmla="val -17159"/>
              <a:gd name="adj2" fmla="val 66175"/>
            </a:avLst>
          </a:prstGeom>
          <a:solidFill>
            <a:srgbClr val="CCCCCC"/>
          </a:solidFill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Next, fill the personal details along with the mobile number which is linked to your Bank Accounts.</a:t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6"/>
          <p:cNvPicPr preferRelativeResize="0"/>
          <p:nvPr/>
        </p:nvPicPr>
        <p:blipFill rotWithShape="1">
          <a:blip r:embed="rId3">
            <a:alphaModFix/>
          </a:blip>
          <a:srcRect r="1912" b="11087"/>
          <a:stretch/>
        </p:blipFill>
        <p:spPr>
          <a:xfrm>
            <a:off x="200525" y="221350"/>
            <a:ext cx="4616500" cy="470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6"/>
          <p:cNvPicPr preferRelativeResize="0"/>
          <p:nvPr/>
        </p:nvPicPr>
        <p:blipFill rotWithShape="1">
          <a:blip r:embed="rId4">
            <a:alphaModFix/>
          </a:blip>
          <a:srcRect r="10434" b="11237"/>
          <a:stretch/>
        </p:blipFill>
        <p:spPr>
          <a:xfrm>
            <a:off x="5143725" y="614175"/>
            <a:ext cx="3741675" cy="42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6"/>
          <p:cNvSpPr/>
          <p:nvPr/>
        </p:nvSpPr>
        <p:spPr>
          <a:xfrm>
            <a:off x="4342725" y="1309675"/>
            <a:ext cx="801000" cy="400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FFFF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6"/>
          <p:cNvSpPr txBox="1"/>
          <p:nvPr/>
        </p:nvSpPr>
        <p:spPr>
          <a:xfrm>
            <a:off x="7097700" y="2752200"/>
            <a:ext cx="894600" cy="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i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350" y="798850"/>
            <a:ext cx="2552700" cy="36957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6" name="Google Shape;2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4413" y="798850"/>
            <a:ext cx="2562225" cy="3695700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57" name="Google Shape;257;p27"/>
          <p:cNvPicPr preferRelativeResize="0"/>
          <p:nvPr/>
        </p:nvPicPr>
        <p:blipFill rotWithShape="1">
          <a:blip r:embed="rId5">
            <a:alphaModFix/>
          </a:blip>
          <a:srcRect t="1180" b="12013"/>
          <a:stretch/>
        </p:blipFill>
        <p:spPr>
          <a:xfrm>
            <a:off x="6087025" y="798850"/>
            <a:ext cx="2775274" cy="3695701"/>
          </a:xfrm>
          <a:prstGeom prst="rect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58" name="Google Shape;258;p27"/>
          <p:cNvSpPr/>
          <p:nvPr/>
        </p:nvSpPr>
        <p:spPr>
          <a:xfrm>
            <a:off x="2835575" y="1951175"/>
            <a:ext cx="297300" cy="18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7"/>
          <p:cNvSpPr/>
          <p:nvPr/>
        </p:nvSpPr>
        <p:spPr>
          <a:xfrm>
            <a:off x="5755075" y="1951175"/>
            <a:ext cx="297300" cy="18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0000"/>
          </a:solidFill>
          <a:ln w="2857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316450" y="306950"/>
            <a:ext cx="5617800" cy="316200"/>
          </a:xfrm>
          <a:prstGeom prst="rect">
            <a:avLst/>
          </a:prstGeom>
          <a:solidFill>
            <a:srgbClr val="FF9900"/>
          </a:soli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Steps to add bank accounts:</a:t>
            </a:r>
            <a:endParaRPr sz="1600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5200" y="251625"/>
            <a:ext cx="2980775" cy="46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8625" y="251625"/>
            <a:ext cx="3107250" cy="46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250" y="251613"/>
            <a:ext cx="2619375" cy="4640275"/>
          </a:xfrm>
          <a:prstGeom prst="rect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9"/>
          <p:cNvSpPr txBox="1">
            <a:spLocks noGrp="1"/>
          </p:cNvSpPr>
          <p:nvPr>
            <p:ph type="title"/>
          </p:nvPr>
        </p:nvSpPr>
        <p:spPr>
          <a:xfrm>
            <a:off x="545325" y="716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i="1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Other Key features:</a:t>
            </a:r>
            <a:endParaRPr sz="3200" i="1">
              <a:solidFill>
                <a:srgbClr val="20124D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275" name="Google Shape;275;p29"/>
          <p:cNvSpPr txBox="1">
            <a:spLocks noGrp="1"/>
          </p:cNvSpPr>
          <p:nvPr>
            <p:ph type="body" idx="1"/>
          </p:nvPr>
        </p:nvSpPr>
        <p:spPr>
          <a:xfrm>
            <a:off x="133650" y="549000"/>
            <a:ext cx="8815800" cy="43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POS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and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ATM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devices will have an additional feature of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FingerPrint Scanner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to provide cardless payment .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Completion of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payment with OTP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is one of the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most secure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method .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Our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finger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will be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linked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to the registered account. 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One option i.e.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One Click Payment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will be provided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at Select Payment Mode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at the online shopping sites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.</a:t>
            </a:r>
            <a:endParaRPr sz="2200" b="1">
              <a:solidFill>
                <a:srgbClr val="4C113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To use this service, User has to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validate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his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Aadhar/PAN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card details.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We will provide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default Bank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option from which the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payment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will be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deducted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. 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Users will be provided with an option to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Change-your-default-Bank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.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User will put their </a:t>
            </a: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linked Finger 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on fingerprint-scanner available on the device after which one OTP will be received on the registered mobile number using which final payment can be processed. 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200"/>
              <a:buFont typeface="Caveat"/>
              <a:buChar char="❏"/>
            </a:pPr>
            <a:r>
              <a:rPr lang="en" sz="22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More than one finger</a:t>
            </a:r>
            <a:r>
              <a:rPr lang="en" sz="22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can be linked  to the account, even after registration.</a:t>
            </a:r>
            <a:endParaRPr sz="22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cxnSp>
        <p:nvCxnSpPr>
          <p:cNvPr id="276" name="Google Shape;276;p29"/>
          <p:cNvCxnSpPr/>
          <p:nvPr/>
        </p:nvCxnSpPr>
        <p:spPr>
          <a:xfrm rot="10800000" flipH="1">
            <a:off x="225300" y="594575"/>
            <a:ext cx="8632500" cy="2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0"/>
          <p:cNvSpPr/>
          <p:nvPr/>
        </p:nvSpPr>
        <p:spPr>
          <a:xfrm>
            <a:off x="1094700" y="899875"/>
            <a:ext cx="2107620" cy="1474524"/>
          </a:xfrm>
          <a:prstGeom prst="cloud">
            <a:avLst/>
          </a:prstGeom>
          <a:solidFill>
            <a:srgbClr val="FFD966"/>
          </a:solidFill>
          <a:ln w="3810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  <a:effectLst>
            <a:outerShdw blurRad="242888" dist="95250" dir="9240000" algn="bl" rotWithShape="0">
              <a:srgbClr val="000000">
                <a:alpha val="58999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p30"/>
          <p:cNvPicPr preferRelativeResize="0"/>
          <p:nvPr/>
        </p:nvPicPr>
        <p:blipFill rotWithShape="1">
          <a:blip r:embed="rId3">
            <a:alphaModFix/>
          </a:blip>
          <a:srcRect t="27341" r="46141" b="6472"/>
          <a:stretch/>
        </p:blipFill>
        <p:spPr>
          <a:xfrm flipH="1">
            <a:off x="5422575" y="2825850"/>
            <a:ext cx="1521000" cy="176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 rotWithShape="1">
          <a:blip r:embed="rId3">
            <a:alphaModFix/>
          </a:blip>
          <a:srcRect l="48070" t="27341" b="6472"/>
          <a:stretch/>
        </p:blipFill>
        <p:spPr>
          <a:xfrm flipH="1">
            <a:off x="2323575" y="2825850"/>
            <a:ext cx="1306600" cy="17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0"/>
          <p:cNvSpPr/>
          <p:nvPr/>
        </p:nvSpPr>
        <p:spPr>
          <a:xfrm>
            <a:off x="2219800" y="2508000"/>
            <a:ext cx="256200" cy="165600"/>
          </a:xfrm>
          <a:prstGeom prst="flowChartConnector">
            <a:avLst/>
          </a:prstGeom>
          <a:solidFill>
            <a:srgbClr val="FFD966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0"/>
          <p:cNvSpPr/>
          <p:nvPr/>
        </p:nvSpPr>
        <p:spPr>
          <a:xfrm>
            <a:off x="2616875" y="2825850"/>
            <a:ext cx="81900" cy="1275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0"/>
          <p:cNvSpPr/>
          <p:nvPr/>
        </p:nvSpPr>
        <p:spPr>
          <a:xfrm rot="-479562">
            <a:off x="5763758" y="2196812"/>
            <a:ext cx="88459" cy="142383"/>
          </a:xfrm>
          <a:prstGeom prst="flowChartConnector">
            <a:avLst/>
          </a:prstGeom>
          <a:solidFill>
            <a:srgbClr val="FFD966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/>
          <p:nvPr/>
        </p:nvSpPr>
        <p:spPr>
          <a:xfrm rot="-479562">
            <a:off x="5883179" y="2411496"/>
            <a:ext cx="88459" cy="142383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0"/>
          <p:cNvSpPr/>
          <p:nvPr/>
        </p:nvSpPr>
        <p:spPr>
          <a:xfrm rot="1475731">
            <a:off x="5014467" y="631364"/>
            <a:ext cx="2540873" cy="1606788"/>
          </a:xfrm>
          <a:prstGeom prst="cloud">
            <a:avLst/>
          </a:prstGeom>
          <a:solidFill>
            <a:srgbClr val="FFD966"/>
          </a:solidFill>
          <a:ln w="3810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  <a:effectLst>
            <a:outerShdw blurRad="242888" dist="95250" dir="9240000" algn="bl" rotWithShape="0">
              <a:srgbClr val="000000">
                <a:alpha val="58999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0"/>
          <p:cNvSpPr txBox="1"/>
          <p:nvPr/>
        </p:nvSpPr>
        <p:spPr>
          <a:xfrm>
            <a:off x="1263663" y="1122175"/>
            <a:ext cx="17697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cifico"/>
                <a:ea typeface="Pacifico"/>
                <a:cs typeface="Pacifico"/>
                <a:sym typeface="Pacifico"/>
              </a:rPr>
              <a:t>I have so many bank accounts and now I am facing trouble in managing them.</a:t>
            </a:r>
            <a:endParaRPr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91" name="Google Shape;291;p30"/>
          <p:cNvSpPr txBox="1"/>
          <p:nvPr/>
        </p:nvSpPr>
        <p:spPr>
          <a:xfrm rot="1646911">
            <a:off x="5262966" y="981116"/>
            <a:ext cx="2401554" cy="678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acifico"/>
                <a:ea typeface="Pacifico"/>
                <a:cs typeface="Pacifico"/>
                <a:sym typeface="Pacifico"/>
              </a:rPr>
              <a:t>Use one click payment it helps in keeping all the bank account at one place and U can also select default bank option and even use this at withdrawing cash at ATM</a:t>
            </a:r>
            <a:endParaRPr sz="1200">
              <a:latin typeface="Pacifico"/>
              <a:ea typeface="Pacifico"/>
              <a:cs typeface="Pacifico"/>
              <a:sym typeface="Pacific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200" b="1">
              <a:solidFill>
                <a:schemeClr val="dk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92" name="Google Shape;292;p30"/>
          <p:cNvSpPr/>
          <p:nvPr/>
        </p:nvSpPr>
        <p:spPr>
          <a:xfrm>
            <a:off x="2422025" y="2685963"/>
            <a:ext cx="143700" cy="127500"/>
          </a:xfrm>
          <a:prstGeom prst="flowChartConnector">
            <a:avLst/>
          </a:prstGeom>
          <a:solidFill>
            <a:srgbClr val="FFD966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0"/>
          <p:cNvSpPr/>
          <p:nvPr/>
        </p:nvSpPr>
        <p:spPr>
          <a:xfrm>
            <a:off x="5981090" y="2519552"/>
            <a:ext cx="88500" cy="1425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31"/>
          <p:cNvSpPr txBox="1">
            <a:spLocks noGrp="1"/>
          </p:cNvSpPr>
          <p:nvPr>
            <p:ph type="title"/>
          </p:nvPr>
        </p:nvSpPr>
        <p:spPr>
          <a:xfrm>
            <a:off x="552600" y="273025"/>
            <a:ext cx="82440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i="1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Advantages over available payment services :</a:t>
            </a:r>
            <a:endParaRPr sz="3500" i="1">
              <a:solidFill>
                <a:srgbClr val="20124D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300" name="Google Shape;300;p31"/>
          <p:cNvSpPr txBox="1">
            <a:spLocks noGrp="1"/>
          </p:cNvSpPr>
          <p:nvPr>
            <p:ph type="body" idx="1"/>
          </p:nvPr>
        </p:nvSpPr>
        <p:spPr>
          <a:xfrm>
            <a:off x="409650" y="838350"/>
            <a:ext cx="8121000" cy="3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This approach can be used in messaging apps.</a:t>
            </a:r>
            <a:endParaRPr sz="2600" b="1">
              <a:solidFill>
                <a:srgbClr val="4C113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All 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of Users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Bank Account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(Paytm Payment Bank/Sbi/Hdfc/Airtel payment bank,etc) can be found at a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single place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 which will help in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proper Management 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.</a:t>
            </a:r>
            <a:endParaRPr sz="26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More than one fingerprint option will be available so we can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add our relatives finger 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if we want.</a:t>
            </a:r>
            <a:endParaRPr sz="26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Since all of new mobile phones and laptops avails fingerprint scan option which makes this method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very easy to implement.</a:t>
            </a:r>
            <a:endParaRPr sz="2600" b="1">
              <a:solidFill>
                <a:srgbClr val="4C113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This payment approach will help in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minimising card frauds.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endParaRPr sz="2600" b="1">
              <a:solidFill>
                <a:srgbClr val="20124D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457200" lvl="0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2600"/>
              <a:buFont typeface="Caveat"/>
              <a:buChar char="❏"/>
            </a:pP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This method is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fast 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,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 easy to use </a:t>
            </a:r>
            <a:r>
              <a:rPr lang="en" sz="2600" b="1">
                <a:solidFill>
                  <a:srgbClr val="20124D"/>
                </a:solidFill>
                <a:latin typeface="Caveat"/>
                <a:ea typeface="Caveat"/>
                <a:cs typeface="Caveat"/>
                <a:sym typeface="Caveat"/>
              </a:rPr>
              <a:t>and </a:t>
            </a:r>
            <a:r>
              <a:rPr lang="en" sz="2600" b="1">
                <a:solidFill>
                  <a:srgbClr val="4C1130"/>
                </a:solidFill>
                <a:latin typeface="Caveat"/>
                <a:ea typeface="Caveat"/>
                <a:cs typeface="Caveat"/>
                <a:sym typeface="Caveat"/>
              </a:rPr>
              <a:t>more secure.</a:t>
            </a:r>
            <a:endParaRPr sz="2600" b="1">
              <a:solidFill>
                <a:srgbClr val="4C113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01" name="Google Shape;301;p31"/>
          <p:cNvSpPr txBox="1"/>
          <p:nvPr/>
        </p:nvSpPr>
        <p:spPr>
          <a:xfrm>
            <a:off x="6372450" y="2394600"/>
            <a:ext cx="6546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2" name="Google Shape;302;p31"/>
          <p:cNvCxnSpPr/>
          <p:nvPr/>
        </p:nvCxnSpPr>
        <p:spPr>
          <a:xfrm>
            <a:off x="235525" y="819525"/>
            <a:ext cx="8618700" cy="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/>
        </p:nvSpPr>
        <p:spPr>
          <a:xfrm>
            <a:off x="88675" y="-139350"/>
            <a:ext cx="91440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6B26B"/>
                </a:solidFill>
                <a:latin typeface="Calibri"/>
                <a:ea typeface="Calibri"/>
                <a:cs typeface="Calibri"/>
                <a:sym typeface="Calibri"/>
              </a:rPr>
              <a:t>---</a:t>
            </a:r>
            <a:endParaRPr sz="6000">
              <a:solidFill>
                <a:srgbClr val="F6B26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Are you too a victim of </a:t>
            </a:r>
            <a:r>
              <a:rPr lang="en" sz="6000">
                <a:solidFill>
                  <a:srgbClr val="F6B26B"/>
                </a:solidFill>
                <a:latin typeface="Calibri"/>
                <a:ea typeface="Calibri"/>
                <a:cs typeface="Calibri"/>
                <a:sym typeface="Calibri"/>
              </a:rPr>
              <a:t>card fraud </a:t>
            </a:r>
            <a:r>
              <a:rPr lang="en" sz="6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  think that carrying cards for payment is a kind of </a:t>
            </a:r>
            <a:r>
              <a:rPr lang="en" sz="6000">
                <a:solidFill>
                  <a:srgbClr val="F6B26B"/>
                </a:solidFill>
                <a:latin typeface="Calibri"/>
                <a:ea typeface="Calibri"/>
                <a:cs typeface="Calibri"/>
                <a:sym typeface="Calibri"/>
              </a:rPr>
              <a:t>headache. </a:t>
            </a:r>
            <a:endParaRPr sz="6000">
              <a:solidFill>
                <a:srgbClr val="F6B26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"/>
          <p:cNvSpPr/>
          <p:nvPr/>
        </p:nvSpPr>
        <p:spPr>
          <a:xfrm>
            <a:off x="336525" y="1063223"/>
            <a:ext cx="1905444" cy="1286712"/>
          </a:xfrm>
          <a:prstGeom prst="cloud">
            <a:avLst/>
          </a:prstGeom>
          <a:solidFill>
            <a:srgbClr val="FFD966"/>
          </a:solidFill>
          <a:ln w="3810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  <a:effectLst>
            <a:outerShdw blurRad="242888" dist="95250" dir="9240000" algn="bl" rotWithShape="0">
              <a:srgbClr val="000000">
                <a:alpha val="58999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9" name="Google Shape;309;p32"/>
          <p:cNvPicPr preferRelativeResize="0"/>
          <p:nvPr/>
        </p:nvPicPr>
        <p:blipFill rotWithShape="1">
          <a:blip r:embed="rId3">
            <a:alphaModFix/>
          </a:blip>
          <a:srcRect t="27341" r="46141" b="6472"/>
          <a:stretch/>
        </p:blipFill>
        <p:spPr>
          <a:xfrm>
            <a:off x="1870750" y="2580975"/>
            <a:ext cx="1374825" cy="176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2"/>
          <p:cNvPicPr preferRelativeResize="0"/>
          <p:nvPr/>
        </p:nvPicPr>
        <p:blipFill rotWithShape="1">
          <a:blip r:embed="rId3">
            <a:alphaModFix/>
          </a:blip>
          <a:srcRect l="48070" t="27341" b="6472"/>
          <a:stretch/>
        </p:blipFill>
        <p:spPr>
          <a:xfrm>
            <a:off x="3372050" y="2580975"/>
            <a:ext cx="1325600" cy="17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2"/>
          <p:cNvSpPr/>
          <p:nvPr/>
        </p:nvSpPr>
        <p:spPr>
          <a:xfrm>
            <a:off x="2159925" y="2222600"/>
            <a:ext cx="81900" cy="127500"/>
          </a:xfrm>
          <a:prstGeom prst="flowChartConnector">
            <a:avLst/>
          </a:prstGeom>
          <a:solidFill>
            <a:srgbClr val="FFD966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2"/>
          <p:cNvSpPr/>
          <p:nvPr/>
        </p:nvSpPr>
        <p:spPr>
          <a:xfrm>
            <a:off x="2312325" y="2375000"/>
            <a:ext cx="81900" cy="1275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2"/>
          <p:cNvSpPr/>
          <p:nvPr/>
        </p:nvSpPr>
        <p:spPr>
          <a:xfrm>
            <a:off x="4544700" y="2042550"/>
            <a:ext cx="81900" cy="127500"/>
          </a:xfrm>
          <a:prstGeom prst="flowChartConnector">
            <a:avLst/>
          </a:prstGeom>
          <a:solidFill>
            <a:srgbClr val="FFD966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2"/>
          <p:cNvSpPr/>
          <p:nvPr/>
        </p:nvSpPr>
        <p:spPr>
          <a:xfrm>
            <a:off x="4298150" y="2279050"/>
            <a:ext cx="81900" cy="127500"/>
          </a:xfrm>
          <a:prstGeom prst="flowChartConnector">
            <a:avLst/>
          </a:prstGeom>
          <a:solidFill>
            <a:srgbClr val="F1C232"/>
          </a:solidFill>
          <a:ln w="9525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32"/>
          <p:cNvSpPr/>
          <p:nvPr/>
        </p:nvSpPr>
        <p:spPr>
          <a:xfrm rot="1901096">
            <a:off x="3970174" y="1145540"/>
            <a:ext cx="1905660" cy="925424"/>
          </a:xfrm>
          <a:prstGeom prst="cloud">
            <a:avLst/>
          </a:prstGeom>
          <a:solidFill>
            <a:srgbClr val="FFD966"/>
          </a:solidFill>
          <a:ln w="38100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  <a:effectLst>
            <a:outerShdw blurRad="242888" dist="95250" dir="9240000" algn="bl" rotWithShape="0">
              <a:srgbClr val="000000">
                <a:alpha val="58999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2"/>
          <p:cNvSpPr txBox="1"/>
          <p:nvPr/>
        </p:nvSpPr>
        <p:spPr>
          <a:xfrm>
            <a:off x="638950" y="1421436"/>
            <a:ext cx="1521000" cy="7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Oh!! I forgot my wallet at home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 rot="2070511">
            <a:off x="4339955" y="1419330"/>
            <a:ext cx="1374687" cy="574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Who needs it anyway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8" name="Google Shape;318;p32"/>
          <p:cNvPicPr preferRelativeResize="0"/>
          <p:nvPr/>
        </p:nvPicPr>
        <p:blipFill rotWithShape="1">
          <a:blip r:embed="rId4">
            <a:alphaModFix/>
          </a:blip>
          <a:srcRect r="8999"/>
          <a:stretch/>
        </p:blipFill>
        <p:spPr>
          <a:xfrm flipH="1">
            <a:off x="6428050" y="195000"/>
            <a:ext cx="2516400" cy="17244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19" name="Google Shape;319;p32"/>
          <p:cNvSpPr/>
          <p:nvPr/>
        </p:nvSpPr>
        <p:spPr>
          <a:xfrm>
            <a:off x="6436225" y="1919475"/>
            <a:ext cx="2516400" cy="3009000"/>
          </a:xfrm>
          <a:prstGeom prst="foldedCorner">
            <a:avLst>
              <a:gd name="adj" fmla="val 16667"/>
            </a:avLst>
          </a:prstGeom>
          <a:solidFill>
            <a:srgbClr val="E69138"/>
          </a:solidFill>
          <a:ln w="19050" cap="flat" cmpd="sng">
            <a:solidFill>
              <a:srgbClr val="BF9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i="1">
              <a:latin typeface="Pacifico"/>
              <a:ea typeface="Pacifico"/>
              <a:cs typeface="Pacifico"/>
              <a:sym typeface="Pacifico"/>
            </a:endParaRPr>
          </a:p>
        </p:txBody>
      </p:sp>
      <p:pic>
        <p:nvPicPr>
          <p:cNvPr id="320" name="Google Shape;320;p32" descr="Piece of duct tape sticking a note to the slide"/>
          <p:cNvPicPr preferRelativeResize="0"/>
          <p:nvPr/>
        </p:nvPicPr>
        <p:blipFill rotWithShape="1">
          <a:blip r:embed="rId5">
            <a:alphaModFix/>
          </a:blip>
          <a:srcRect l="9244" t="5926" r="2118" b="10011"/>
          <a:stretch/>
        </p:blipFill>
        <p:spPr>
          <a:xfrm rot="154826">
            <a:off x="6906913" y="2004994"/>
            <a:ext cx="1077273" cy="382687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2"/>
          <p:cNvSpPr txBox="1"/>
          <p:nvPr/>
        </p:nvSpPr>
        <p:spPr>
          <a:xfrm>
            <a:off x="7082000" y="1975150"/>
            <a:ext cx="10014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i="1">
                <a:latin typeface="Calibri"/>
                <a:ea typeface="Calibri"/>
                <a:cs typeface="Calibri"/>
                <a:sym typeface="Calibri"/>
              </a:rPr>
              <a:t>Note</a:t>
            </a:r>
            <a:endParaRPr sz="1800" b="1" i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32"/>
          <p:cNvSpPr txBox="1"/>
          <p:nvPr/>
        </p:nvSpPr>
        <p:spPr>
          <a:xfrm>
            <a:off x="6509950" y="2435575"/>
            <a:ext cx="2352600" cy="23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rgbClr val="38761D"/>
                </a:solidFill>
                <a:latin typeface="Pacifico"/>
                <a:ea typeface="Pacifico"/>
                <a:cs typeface="Pacifico"/>
                <a:sym typeface="Pacifico"/>
              </a:rPr>
              <a:t>In future, Eye scanning payment option may also be used, specifically for handicaps.</a:t>
            </a:r>
            <a:endParaRPr sz="2400" i="1">
              <a:latin typeface="Pacifico"/>
              <a:ea typeface="Pacifico"/>
              <a:cs typeface="Pacifico"/>
              <a:sym typeface="Pacific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29" name="Google Shape;32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7" y="0"/>
            <a:ext cx="91392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/>
        </p:nvSpPr>
        <p:spPr>
          <a:xfrm>
            <a:off x="0" y="0"/>
            <a:ext cx="9080700" cy="4966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We came up with a solution which provides best </a:t>
            </a:r>
            <a:r>
              <a:rPr lang="en" sz="6000">
                <a:solidFill>
                  <a:srgbClr val="F6B26B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secure </a:t>
            </a:r>
            <a:r>
              <a:rPr lang="en" sz="60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payment method and is very </a:t>
            </a:r>
            <a:r>
              <a:rPr lang="en" sz="6000">
                <a:solidFill>
                  <a:srgbClr val="F6B26B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fast </a:t>
            </a:r>
            <a:r>
              <a:rPr lang="en" sz="60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and </a:t>
            </a:r>
            <a:r>
              <a:rPr lang="en" sz="6000">
                <a:solidFill>
                  <a:srgbClr val="F6B26B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handy </a:t>
            </a:r>
            <a:r>
              <a:rPr lang="en" sz="6000">
                <a:solidFill>
                  <a:srgbClr val="FFFFFF"/>
                </a:solidFill>
                <a:highlight>
                  <a:srgbClr val="000000"/>
                </a:highlight>
                <a:latin typeface="Raleway"/>
                <a:ea typeface="Raleway"/>
                <a:cs typeface="Raleway"/>
                <a:sym typeface="Raleway"/>
              </a:rPr>
              <a:t>to use. </a:t>
            </a:r>
            <a:endParaRPr sz="6000">
              <a:solidFill>
                <a:srgbClr val="FFFFFF"/>
              </a:solidFill>
              <a:highlight>
                <a:srgbClr val="000000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5" descr="Image result for isn't it great meme"/>
          <p:cNvPicPr preferRelativeResize="0"/>
          <p:nvPr/>
        </p:nvPicPr>
        <p:blipFill rotWithShape="1">
          <a:blip r:embed="rId3">
            <a:alphaModFix/>
          </a:blip>
          <a:srcRect t="1597" b="1606"/>
          <a:stretch/>
        </p:blipFill>
        <p:spPr>
          <a:xfrm>
            <a:off x="6882850" y="3634875"/>
            <a:ext cx="2261150" cy="150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/>
          <p:nvPr/>
        </p:nvSpPr>
        <p:spPr>
          <a:xfrm>
            <a:off x="19665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562825" y="1712800"/>
            <a:ext cx="83484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000"/>
              <a:buFont typeface="Lobster"/>
              <a:buChar char="➢"/>
            </a:pPr>
            <a:r>
              <a:rPr lang="en" sz="2800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Using ‘One Click Payment’ on </a:t>
            </a:r>
            <a:r>
              <a:rPr lang="en" sz="2800" b="1">
                <a:solidFill>
                  <a:srgbClr val="4C1130"/>
                </a:solidFill>
                <a:latin typeface="Lobster"/>
                <a:ea typeface="Lobster"/>
                <a:cs typeface="Lobster"/>
                <a:sym typeface="Lobster"/>
              </a:rPr>
              <a:t>ATM </a:t>
            </a:r>
            <a:r>
              <a:rPr lang="en" sz="2800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and </a:t>
            </a:r>
            <a:r>
              <a:rPr lang="en" sz="2800" b="1">
                <a:solidFill>
                  <a:srgbClr val="4C1130"/>
                </a:solidFill>
                <a:latin typeface="Lobster"/>
                <a:ea typeface="Lobster"/>
                <a:cs typeface="Lobster"/>
                <a:sym typeface="Lobster"/>
              </a:rPr>
              <a:t>POS</a:t>
            </a:r>
            <a:endParaRPr sz="2800" b="1">
              <a:solidFill>
                <a:srgbClr val="4C1130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562825" y="2676200"/>
            <a:ext cx="86646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000"/>
              <a:buFont typeface="Lobster"/>
              <a:buChar char="➢"/>
            </a:pPr>
            <a:r>
              <a:rPr lang="en" sz="2800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Using ‘One Click Payment’ for </a:t>
            </a:r>
            <a:r>
              <a:rPr lang="en" sz="2800">
                <a:solidFill>
                  <a:srgbClr val="4C1130"/>
                </a:solidFill>
                <a:latin typeface="Lobster"/>
                <a:ea typeface="Lobster"/>
                <a:cs typeface="Lobster"/>
                <a:sym typeface="Lobster"/>
              </a:rPr>
              <a:t>Online Payment</a:t>
            </a:r>
            <a:r>
              <a:rPr lang="en" sz="2800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endParaRPr sz="2800">
              <a:solidFill>
                <a:srgbClr val="20124D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8" name="Google Shape;148;p16"/>
          <p:cNvSpPr txBox="1"/>
          <p:nvPr/>
        </p:nvSpPr>
        <p:spPr>
          <a:xfrm>
            <a:off x="562825" y="3553200"/>
            <a:ext cx="80952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82600" algn="l" rtl="0"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4000"/>
              <a:buFont typeface="Lobster"/>
              <a:buChar char="➢"/>
            </a:pPr>
            <a:r>
              <a:rPr lang="en" sz="3000">
                <a:solidFill>
                  <a:srgbClr val="4C1130"/>
                </a:solidFill>
                <a:latin typeface="Lobster"/>
                <a:ea typeface="Lobster"/>
                <a:cs typeface="Lobster"/>
                <a:sym typeface="Lobster"/>
              </a:rPr>
              <a:t>Advantages</a:t>
            </a:r>
            <a:r>
              <a:rPr lang="en" sz="3000">
                <a:solidFill>
                  <a:srgbClr val="20124D"/>
                </a:solidFill>
                <a:latin typeface="Lobster"/>
                <a:ea typeface="Lobster"/>
                <a:cs typeface="Lobster"/>
                <a:sym typeface="Lobster"/>
              </a:rPr>
              <a:t> over current Payment methods</a:t>
            </a:r>
            <a:endParaRPr sz="3000">
              <a:solidFill>
                <a:srgbClr val="20124D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920825" y="613475"/>
            <a:ext cx="6239100" cy="900000"/>
          </a:xfrm>
          <a:prstGeom prst="rect">
            <a:avLst/>
          </a:prstGeom>
          <a:noFill/>
          <a:ln w="3810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b="1" i="1">
                <a:solidFill>
                  <a:srgbClr val="073763"/>
                </a:solidFill>
                <a:latin typeface="Lora"/>
                <a:ea typeface="Lora"/>
                <a:cs typeface="Lora"/>
                <a:sym typeface="Lora"/>
              </a:rPr>
              <a:t> Index :</a:t>
            </a:r>
            <a:endParaRPr sz="4600" i="1">
              <a:solidFill>
                <a:srgbClr val="073763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7"/>
          <p:cNvSpPr/>
          <p:nvPr/>
        </p:nvSpPr>
        <p:spPr>
          <a:xfrm rot="-5618807">
            <a:off x="711413" y="819381"/>
            <a:ext cx="2146045" cy="1897137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3C78D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1C232"/>
              </a:highlight>
            </a:endParaRPr>
          </a:p>
        </p:txBody>
      </p:sp>
      <p:sp>
        <p:nvSpPr>
          <p:cNvPr id="156" name="Google Shape;156;p17"/>
          <p:cNvSpPr/>
          <p:nvPr/>
        </p:nvSpPr>
        <p:spPr>
          <a:xfrm>
            <a:off x="4150550" y="253850"/>
            <a:ext cx="516300" cy="5481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45F06"/>
          </a:solidFill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 txBox="1"/>
          <p:nvPr/>
        </p:nvSpPr>
        <p:spPr>
          <a:xfrm>
            <a:off x="1074250" y="891125"/>
            <a:ext cx="1554600" cy="11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Step1 </a:t>
            </a:r>
            <a:r>
              <a:rPr lang="en" sz="1500" b="1">
                <a:solidFill>
                  <a:srgbClr val="EAD1DC"/>
                </a:solidFill>
                <a:latin typeface="Raleway"/>
                <a:ea typeface="Raleway"/>
                <a:cs typeface="Raleway"/>
                <a:sym typeface="Raleway"/>
              </a:rPr>
              <a:t>: Place your verified finger on the</a:t>
            </a:r>
            <a:endParaRPr sz="1500" b="1">
              <a:solidFill>
                <a:srgbClr val="EAD1D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EAD1DC"/>
                </a:solidFill>
                <a:latin typeface="Raleway"/>
                <a:ea typeface="Raleway"/>
                <a:cs typeface="Raleway"/>
                <a:sym typeface="Raleway"/>
              </a:rPr>
              <a:t>fingerprint scanner available on the device. </a:t>
            </a:r>
            <a:endParaRPr sz="1500" b="1">
              <a:solidFill>
                <a:srgbClr val="EAD1D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8" name="Google Shape;158;p17"/>
          <p:cNvPicPr preferRelativeResize="0"/>
          <p:nvPr/>
        </p:nvPicPr>
        <p:blipFill rotWithShape="1">
          <a:blip r:embed="rId3">
            <a:alphaModFix/>
          </a:blip>
          <a:srcRect t="-3340" b="7628"/>
          <a:stretch/>
        </p:blipFill>
        <p:spPr>
          <a:xfrm>
            <a:off x="3375238" y="801800"/>
            <a:ext cx="2066925" cy="209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7"/>
          <p:cNvSpPr/>
          <p:nvPr/>
        </p:nvSpPr>
        <p:spPr>
          <a:xfrm rot="10800000">
            <a:off x="3448975" y="2899102"/>
            <a:ext cx="1022400" cy="1222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B7B7B7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875" y="3057700"/>
            <a:ext cx="3149100" cy="18639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sp>
        <p:nvSpPr>
          <p:cNvPr id="161" name="Google Shape;161;p17"/>
          <p:cNvSpPr/>
          <p:nvPr/>
        </p:nvSpPr>
        <p:spPr>
          <a:xfrm rot="10800000" flipH="1">
            <a:off x="4219150" y="2899100"/>
            <a:ext cx="949800" cy="1222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B7B7B7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 rotWithShape="1">
          <a:blip r:embed="rId5">
            <a:alphaModFix/>
          </a:blip>
          <a:srcRect b="5882"/>
          <a:stretch/>
        </p:blipFill>
        <p:spPr>
          <a:xfrm>
            <a:off x="5593800" y="3057700"/>
            <a:ext cx="3345000" cy="18639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sp>
        <p:nvSpPr>
          <p:cNvPr id="163" name="Google Shape;163;p17"/>
          <p:cNvSpPr txBox="1"/>
          <p:nvPr/>
        </p:nvSpPr>
        <p:spPr>
          <a:xfrm>
            <a:off x="3520600" y="3658625"/>
            <a:ext cx="692400" cy="1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POS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4564325" y="3679725"/>
            <a:ext cx="60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ATM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8"/>
          <p:cNvSpPr/>
          <p:nvPr/>
        </p:nvSpPr>
        <p:spPr>
          <a:xfrm>
            <a:off x="211050" y="216100"/>
            <a:ext cx="8706000" cy="4731000"/>
          </a:xfrm>
          <a:prstGeom prst="roundRect">
            <a:avLst>
              <a:gd name="adj" fmla="val 16667"/>
            </a:avLst>
          </a:prstGeom>
          <a:solidFill>
            <a:srgbClr val="38761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358625" y="602050"/>
            <a:ext cx="2476872" cy="1853550"/>
          </a:xfrm>
          <a:prstGeom prst="flowChartMultidocumen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0000FF"/>
                </a:solidFill>
                <a:latin typeface="Raleway"/>
                <a:ea typeface="Raleway"/>
                <a:cs typeface="Raleway"/>
                <a:sym typeface="Raleway"/>
              </a:rPr>
              <a:t>Step2 :</a:t>
            </a:r>
            <a:r>
              <a:rPr lang="en" sz="1500" b="1">
                <a:solidFill>
                  <a:srgbClr val="FF9900"/>
                </a:solidFill>
                <a:latin typeface="Raleway"/>
                <a:ea typeface="Raleway"/>
                <a:cs typeface="Raleway"/>
                <a:sym typeface="Raleway"/>
              </a:rPr>
              <a:t> Enter OTP received on your registered mobile number</a:t>
            </a:r>
            <a:endParaRPr sz="1500" b="1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rgbClr val="FF99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 rotWithShape="1">
          <a:blip r:embed="rId3">
            <a:alphaModFix/>
          </a:blip>
          <a:srcRect l="2254" t="2331" r="39190" b="6949"/>
          <a:stretch/>
        </p:blipFill>
        <p:spPr>
          <a:xfrm>
            <a:off x="3404650" y="216100"/>
            <a:ext cx="2887950" cy="24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 rotWithShape="1">
          <a:blip r:embed="rId4">
            <a:alphaModFix/>
          </a:blip>
          <a:srcRect l="1226" t="4086" r="42782" b="3865"/>
          <a:stretch/>
        </p:blipFill>
        <p:spPr>
          <a:xfrm>
            <a:off x="5027825" y="2820300"/>
            <a:ext cx="3467700" cy="21282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74" name="Google Shape;174;p18"/>
          <p:cNvSpPr/>
          <p:nvPr/>
        </p:nvSpPr>
        <p:spPr>
          <a:xfrm>
            <a:off x="2846050" y="1117050"/>
            <a:ext cx="548100" cy="179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20124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3330875" y="2773275"/>
            <a:ext cx="1627500" cy="112770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F1C232"/>
          </a:solidFill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725" y="2721974"/>
            <a:ext cx="2676000" cy="2225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>
            <a:off x="7834225" y="4222325"/>
            <a:ext cx="801000" cy="516600"/>
          </a:xfrm>
          <a:prstGeom prst="smileyFace">
            <a:avLst>
              <a:gd name="adj" fmla="val 4653"/>
            </a:avLst>
          </a:prstGeom>
          <a:solidFill>
            <a:srgbClr val="B45F06"/>
          </a:solidFill>
          <a:ln w="38100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2" name="Google Shape;182;p19"/>
          <p:cNvPicPr preferRelativeResize="0"/>
          <p:nvPr/>
        </p:nvPicPr>
        <p:blipFill rotWithShape="1">
          <a:blip r:embed="rId3">
            <a:alphaModFix/>
          </a:blip>
          <a:srcRect b="10570"/>
          <a:stretch/>
        </p:blipFill>
        <p:spPr>
          <a:xfrm>
            <a:off x="224100" y="220050"/>
            <a:ext cx="8695800" cy="2151000"/>
          </a:xfrm>
          <a:prstGeom prst="rect">
            <a:avLst/>
          </a:prstGeom>
          <a:noFill/>
          <a:ln w="9525" cap="flat" cmpd="sng">
            <a:solidFill>
              <a:srgbClr val="233A44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3" name="Google Shape;18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5150" y="2422200"/>
            <a:ext cx="3313950" cy="2446525"/>
          </a:xfrm>
          <a:prstGeom prst="rect">
            <a:avLst/>
          </a:prstGeom>
          <a:noFill/>
          <a:ln w="2857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20124D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90" name="Google Shape;190;p20"/>
          <p:cNvSpPr txBox="1"/>
          <p:nvPr/>
        </p:nvSpPr>
        <p:spPr>
          <a:xfrm>
            <a:off x="211050" y="222625"/>
            <a:ext cx="8554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1C232"/>
                </a:solidFill>
                <a:latin typeface="Lobster"/>
                <a:ea typeface="Lobster"/>
                <a:cs typeface="Lobster"/>
                <a:sym typeface="Lobster"/>
              </a:rPr>
              <a:t>Step 1 :</a:t>
            </a:r>
            <a:r>
              <a:rPr lang="en" sz="2000">
                <a:solidFill>
                  <a:srgbClr val="EFEFEF"/>
                </a:solidFill>
                <a:latin typeface="Lobster"/>
                <a:ea typeface="Lobster"/>
                <a:cs typeface="Lobster"/>
                <a:sym typeface="Lobster"/>
              </a:rPr>
              <a:t> At </a:t>
            </a:r>
            <a:r>
              <a:rPr lang="en" sz="2000">
                <a:solidFill>
                  <a:srgbClr val="999999"/>
                </a:solidFill>
                <a:latin typeface="Lobster"/>
                <a:ea typeface="Lobster"/>
                <a:cs typeface="Lobster"/>
                <a:sym typeface="Lobster"/>
              </a:rPr>
              <a:t>Select Payment Mode</a:t>
            </a:r>
            <a:r>
              <a:rPr lang="en" sz="2000">
                <a:solidFill>
                  <a:srgbClr val="CCCCCC"/>
                </a:solidFill>
                <a:latin typeface="Lobster"/>
                <a:ea typeface="Lobster"/>
                <a:cs typeface="Lobster"/>
                <a:sym typeface="Lobster"/>
              </a:rPr>
              <a:t>,</a:t>
            </a:r>
            <a:r>
              <a:rPr lang="en" sz="2000">
                <a:solidFill>
                  <a:srgbClr val="EFEFEF"/>
                </a:solidFill>
                <a:latin typeface="Lobster"/>
                <a:ea typeface="Lobster"/>
                <a:cs typeface="Lobster"/>
                <a:sym typeface="Lobster"/>
              </a:rPr>
              <a:t> a new option will be shown - </a:t>
            </a:r>
            <a:r>
              <a:rPr lang="en" sz="2000">
                <a:solidFill>
                  <a:srgbClr val="999999"/>
                </a:solidFill>
                <a:latin typeface="Lobster"/>
                <a:ea typeface="Lobster"/>
                <a:cs typeface="Lobster"/>
                <a:sym typeface="Lobster"/>
              </a:rPr>
              <a:t>One Click Payment</a:t>
            </a:r>
            <a:r>
              <a:rPr lang="en" sz="2000">
                <a:solidFill>
                  <a:srgbClr val="EFEFEF"/>
                </a:solidFill>
                <a:latin typeface="Lobster"/>
                <a:ea typeface="Lobster"/>
                <a:cs typeface="Lobster"/>
                <a:sym typeface="Lobster"/>
              </a:rPr>
              <a:t>. Select and click on continue.</a:t>
            </a:r>
            <a:endParaRPr sz="2000">
              <a:solidFill>
                <a:srgbClr val="EFEFEF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191" name="Google Shape;19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25" y="932050"/>
            <a:ext cx="8727750" cy="40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188100" y="195000"/>
            <a:ext cx="8750700" cy="4753500"/>
          </a:xfrm>
          <a:prstGeom prst="rect">
            <a:avLst/>
          </a:prstGeom>
          <a:solidFill>
            <a:srgbClr val="B45F06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1"/>
          <p:cNvSpPr/>
          <p:nvPr/>
        </p:nvSpPr>
        <p:spPr>
          <a:xfrm rot="-5618807">
            <a:off x="711413" y="988006"/>
            <a:ext cx="2146045" cy="1897137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3C78D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F1C232"/>
              </a:highlight>
            </a:endParaRPr>
          </a:p>
        </p:txBody>
      </p:sp>
      <p:sp>
        <p:nvSpPr>
          <p:cNvPr id="198" name="Google Shape;198;p21"/>
          <p:cNvSpPr/>
          <p:nvPr/>
        </p:nvSpPr>
        <p:spPr>
          <a:xfrm>
            <a:off x="4150550" y="253850"/>
            <a:ext cx="516300" cy="67440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B45F06"/>
          </a:solidFill>
          <a:ln w="1143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 txBox="1"/>
          <p:nvPr/>
        </p:nvSpPr>
        <p:spPr>
          <a:xfrm>
            <a:off x="1049725" y="1081650"/>
            <a:ext cx="17496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00"/>
                </a:solidFill>
                <a:latin typeface="Raleway"/>
                <a:ea typeface="Raleway"/>
                <a:cs typeface="Raleway"/>
                <a:sym typeface="Raleway"/>
              </a:rPr>
              <a:t>Step2 </a:t>
            </a:r>
            <a:r>
              <a:rPr lang="en" sz="1500" b="1">
                <a:solidFill>
                  <a:srgbClr val="EAD1DC"/>
                </a:solidFill>
                <a:latin typeface="Raleway"/>
                <a:ea typeface="Raleway"/>
                <a:cs typeface="Raleway"/>
                <a:sym typeface="Raleway"/>
              </a:rPr>
              <a:t>: Place your verified finger on the</a:t>
            </a:r>
            <a:endParaRPr sz="1500" b="1">
              <a:solidFill>
                <a:srgbClr val="EAD1DC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EAD1DC"/>
                </a:solidFill>
                <a:latin typeface="Raleway"/>
                <a:ea typeface="Raleway"/>
                <a:cs typeface="Raleway"/>
                <a:sym typeface="Raleway"/>
              </a:rPr>
              <a:t>fingerprint scanner available on your device. </a:t>
            </a:r>
            <a:endParaRPr sz="1500" b="1">
              <a:solidFill>
                <a:srgbClr val="EAD1D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0" name="Google Shape;200;p21"/>
          <p:cNvPicPr preferRelativeResize="0"/>
          <p:nvPr/>
        </p:nvPicPr>
        <p:blipFill rotWithShape="1">
          <a:blip r:embed="rId3">
            <a:alphaModFix/>
          </a:blip>
          <a:srcRect t="-3340" b="7628"/>
          <a:stretch/>
        </p:blipFill>
        <p:spPr>
          <a:xfrm>
            <a:off x="3427900" y="970425"/>
            <a:ext cx="2066925" cy="209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1"/>
          <p:cNvPicPr preferRelativeResize="0"/>
          <p:nvPr/>
        </p:nvPicPr>
        <p:blipFill rotWithShape="1">
          <a:blip r:embed="rId4">
            <a:alphaModFix/>
          </a:blip>
          <a:srcRect b="19833"/>
          <a:stretch/>
        </p:blipFill>
        <p:spPr>
          <a:xfrm>
            <a:off x="277700" y="3321200"/>
            <a:ext cx="2857500" cy="16104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 rotWithShape="1">
          <a:blip r:embed="rId5">
            <a:alphaModFix/>
          </a:blip>
          <a:srcRect l="2945" t="5123" r="7792"/>
          <a:stretch/>
        </p:blipFill>
        <p:spPr>
          <a:xfrm>
            <a:off x="5944800" y="3163275"/>
            <a:ext cx="2550600" cy="17682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sp>
        <p:nvSpPr>
          <p:cNvPr id="203" name="Google Shape;203;p21"/>
          <p:cNvSpPr/>
          <p:nvPr/>
        </p:nvSpPr>
        <p:spPr>
          <a:xfrm rot="10800000">
            <a:off x="3427900" y="3057702"/>
            <a:ext cx="1022400" cy="1222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B7B7B7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1"/>
          <p:cNvSpPr/>
          <p:nvPr/>
        </p:nvSpPr>
        <p:spPr>
          <a:xfrm rot="10800000" flipH="1">
            <a:off x="4193950" y="3057700"/>
            <a:ext cx="949800" cy="12228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B7B7B7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558</Words>
  <Application>Microsoft Office PowerPoint</Application>
  <PresentationFormat>On-screen Show (16:9)</PresentationFormat>
  <Paragraphs>49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Lobster</vt:lpstr>
      <vt:lpstr>Pacifico</vt:lpstr>
      <vt:lpstr>Arial</vt:lpstr>
      <vt:lpstr>Lora</vt:lpstr>
      <vt:lpstr>Raleway</vt:lpstr>
      <vt:lpstr>Calibri</vt:lpstr>
      <vt:lpstr>Caveat</vt:lpstr>
      <vt:lpstr>Nunito</vt:lpstr>
      <vt:lpstr>Shift</vt:lpstr>
      <vt:lpstr>Next Generation Payment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Key features:</vt:lpstr>
      <vt:lpstr>PowerPoint Presentation</vt:lpstr>
      <vt:lpstr>Advantages over available payment services 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 Generation Payment</dc:title>
  <cp:lastModifiedBy>Rishabh</cp:lastModifiedBy>
  <cp:revision>1</cp:revision>
  <dcterms:modified xsi:type="dcterms:W3CDTF">2021-11-22T07:49:51Z</dcterms:modified>
</cp:coreProperties>
</file>